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6858000" cx="12198350"/>
  <p:notesSz cx="6950075" cy="9236075"/>
  <p:embeddedFontLst>
    <p:embeddedFont>
      <p:font typeface="Inter"/>
      <p:regular r:id="rId19"/>
      <p:bold r:id="rId20"/>
    </p:embeddedFont>
    <p:embeddedFont>
      <p:font typeface="Inter-Regular"/>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CD3A3E-7884-4C3A-A214-463A5E1E5B29}">
  <a:tblStyle styleId="{41CD3A3E-7884-4C3A-A214-463A5E1E5B29}"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Regular-bold.fntdata"/><Relationship Id="rId21" Type="http://schemas.openxmlformats.org/officeDocument/2006/relationships/font" Target="fonts/Inter-Regula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Inter-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1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06" name="Google Shape;206;p1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1: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13" name="Google Shape;213;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19" name="Google Shape;219;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184" name="Google Shape;184;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91" name="Google Shape;191;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9: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198" name="Google Shape;198;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CO_IF_22316_UO1</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Chetashri Bhusari, Lecturer, Vidyalankar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Write a program to define a class ‘account’ having data members as account_no , name and balance. Accept and display this information for 10 objects of this class.</a:t>
            </a:r>
            <a:br>
              <a:rPr lang="en-US"/>
            </a:br>
            <a:r>
              <a:rPr lang="en-US"/>
              <a:t> </a:t>
            </a:r>
            <a:endParaRPr/>
          </a:p>
        </p:txBody>
      </p:sp>
      <p:sp>
        <p:nvSpPr>
          <p:cNvPr id="209" name="Google Shape;209;p35"/>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graphicFrame>
        <p:nvGraphicFramePr>
          <p:cNvPr id="210" name="Google Shape;210;p35"/>
          <p:cNvGraphicFramePr/>
          <p:nvPr/>
        </p:nvGraphicFramePr>
        <p:xfrm>
          <a:off x="609917" y="884600"/>
          <a:ext cx="3000000" cy="3000000"/>
        </p:xfrm>
        <a:graphic>
          <a:graphicData uri="http://schemas.openxmlformats.org/drawingml/2006/table">
            <a:tbl>
              <a:tblPr bandRow="1" firstRow="1">
                <a:noFill/>
                <a:tableStyleId>{41CD3A3E-7884-4C3A-A214-463A5E1E5B29}</a:tableStyleId>
              </a:tblPr>
              <a:tblGrid>
                <a:gridCol w="5256300"/>
                <a:gridCol w="5722200"/>
              </a:tblGrid>
              <a:tr h="5825700">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include &lt;iostream.h&gt;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class account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private :  int account_no;</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char name [50];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float balance;</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public :	void getdata ( void );// function declaration</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void showdata (void);	// function declaration</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account </a:t>
                      </a:r>
                      <a:r>
                        <a:rPr b="1" i="0" lang="en-US" sz="1600" u="none" cap="none" strike="noStrike">
                          <a:solidFill>
                            <a:srgbClr val="000000"/>
                          </a:solidFill>
                          <a:latin typeface="Calibri"/>
                          <a:ea typeface="Calibri"/>
                          <a:cs typeface="Calibri"/>
                          <a:sym typeface="Calibri"/>
                        </a:rPr>
                        <a:t>::</a:t>
                      </a:r>
                      <a:r>
                        <a:rPr b="0" i="0" lang="en-US" sz="1600" u="none" cap="none" strike="noStrike">
                          <a:solidFill>
                            <a:srgbClr val="000000"/>
                          </a:solidFill>
                          <a:latin typeface="Calibri"/>
                          <a:ea typeface="Calibri"/>
                          <a:cs typeface="Calibri"/>
                          <a:sym typeface="Calibri"/>
                        </a:rPr>
                        <a:t> getdata (void)// Outside function definition</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 cout &lt;&lt; “ENTER account no: “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cin &gt;&gt; account_no;</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cout &lt;&lt; “ENTER name :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cin&gt;&gt; name;</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cout &lt;&lt; “ENTER balance :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cin &gt;&gt; balance;</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void account :: showdata (void)  // outside function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 cout &lt;&lt; “ Account no = “ &lt;&lt; account_no &lt;&lt;endl;</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cout &lt;&lt; “ Name = “ &lt;&lt; name &lt;&lt;endl;</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cout &lt;&lt; “ Balance = “ &lt;&lt; balance &lt;&lt;endl;</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8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int main(void)</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account  b [10 ] ; 	// create array of 10 objects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for ( int I =0 ; I &lt; 10 ; I++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b [ I ] .getdata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for ( I =0 ; I &lt; 10 ; I++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b [ I ] .showdata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return 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1" i="0" lang="en-US" sz="1600" u="none" cap="none" strike="noStrike">
                          <a:solidFill>
                            <a:srgbClr val="000000"/>
                          </a:solidFill>
                          <a:latin typeface="Calibri"/>
                          <a:ea typeface="Calibri"/>
                          <a:cs typeface="Calibri"/>
                          <a:sym typeface="Calibri"/>
                        </a:rPr>
                        <a:t>Modify the above program to display only  names of customers having balance &gt;10000</a:t>
                      </a:r>
                      <a:endParaRPr b="1"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Ans : Change the Showdata() function as shown below.</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void account :: showdata (void)   // outside function definition </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if ( balance &gt; 10000)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cout &lt;&lt; “ Account no = “ &lt;&lt; account_no &lt;&lt;endl;</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cout &lt;&lt; “ Name = “ &lt;&lt; name &lt;&lt;endl;</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cout &lt;&lt; “ Balance = “ &lt;&lt; balance &lt;&lt;endl;</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6"/>
          <p:cNvSpPr txBox="1"/>
          <p:nvPr>
            <p:ph type="title"/>
          </p:nvPr>
        </p:nvSpPr>
        <p:spPr>
          <a:xfrm>
            <a:off x="609918" y="126609"/>
            <a:ext cx="10728643" cy="757991"/>
          </a:xfrm>
          <a:prstGeom prst="rect">
            <a:avLst/>
          </a:prstGeom>
          <a:noFill/>
          <a:ln>
            <a:noFill/>
          </a:ln>
        </p:spPr>
        <p:txBody>
          <a:bodyPr anchorCtr="0" anchor="t" bIns="0" lIns="0" spcFirstLastPara="1" rIns="0" wrap="square" tIns="0">
            <a:noAutofit/>
          </a:bodyPr>
          <a:lstStyle/>
          <a:p>
            <a:pPr indent="-342900" lvl="0" marL="342900" rtl="0" algn="l">
              <a:lnSpc>
                <a:spcPct val="85000"/>
              </a:lnSpc>
              <a:spcBef>
                <a:spcPts val="0"/>
              </a:spcBef>
              <a:spcAft>
                <a:spcPts val="0"/>
              </a:spcAft>
              <a:buSzPts val="1400"/>
              <a:buNone/>
            </a:pPr>
            <a:r>
              <a:rPr b="1" lang="en-US" sz="1800">
                <a:latin typeface="Calibri"/>
                <a:ea typeface="Calibri"/>
                <a:cs typeface="Calibri"/>
                <a:sym typeface="Calibri"/>
              </a:rPr>
              <a:t>Write a program to declare a class employee having data members as name and basic salary. Accept this data for 5 employees and calculate and display Gross Sarary. </a:t>
            </a:r>
            <a:br>
              <a:rPr b="1" lang="en-US" sz="1800">
                <a:latin typeface="Calibri"/>
                <a:ea typeface="Calibri"/>
                <a:cs typeface="Calibri"/>
                <a:sym typeface="Calibri"/>
              </a:rPr>
            </a:br>
            <a:r>
              <a:rPr b="1" lang="en-US" sz="1800">
                <a:latin typeface="Calibri"/>
                <a:ea typeface="Calibri"/>
                <a:cs typeface="Calibri"/>
                <a:sym typeface="Calibri"/>
              </a:rPr>
              <a:t>( Gross Salary = Basic + DA + HRA where DA = 44.5 % of basic  HRA = 15% of basic)</a:t>
            </a:r>
            <a:br>
              <a:rPr lang="en-US" sz="1800">
                <a:latin typeface="Calibri"/>
                <a:ea typeface="Calibri"/>
                <a:cs typeface="Calibri"/>
                <a:sym typeface="Calibri"/>
              </a:rPr>
            </a:br>
            <a:endParaRPr sz="1800">
              <a:latin typeface="Calibri"/>
              <a:ea typeface="Calibri"/>
              <a:cs typeface="Calibri"/>
              <a:sym typeface="Calibri"/>
            </a:endParaRPr>
          </a:p>
        </p:txBody>
      </p:sp>
      <p:graphicFrame>
        <p:nvGraphicFramePr>
          <p:cNvPr id="216" name="Google Shape;216;p36"/>
          <p:cNvGraphicFramePr/>
          <p:nvPr/>
        </p:nvGraphicFramePr>
        <p:xfrm>
          <a:off x="422031" y="884600"/>
          <a:ext cx="3000000" cy="3000000"/>
        </p:xfrm>
        <a:graphic>
          <a:graphicData uri="http://schemas.openxmlformats.org/drawingml/2006/table">
            <a:tbl>
              <a:tblPr bandRow="1" firstRow="1">
                <a:noFill/>
                <a:tableStyleId>{41CD3A3E-7884-4C3A-A214-463A5E1E5B29}</a:tableStyleId>
              </a:tblPr>
              <a:tblGrid>
                <a:gridCol w="5744975"/>
                <a:gridCol w="5744975"/>
              </a:tblGrid>
              <a:tr h="5277050">
                <a:tc>
                  <a:txBody>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include &lt;iostream.h&gt;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Class employee</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private :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char name[30];</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float basic;</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public: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void getdata (void)</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“enter name “ ;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cin &gt;&gt; name;</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“enter basic salary “;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cin&gt;&gt;basic;</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void showdata(void)</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float GS , HRA ,DA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HRA = 0.445 * basic;</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DA = 0.15 * basic;</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GS = HRA + DA + basic;</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a:p>
                  </a:txBody>
                  <a:tcPr marT="45725" marB="45725" marR="91450" marL="91450"/>
                </a:tc>
                <a:tc>
                  <a:txBody>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cout &lt;&lt; “\n NAME = “ &lt;&lt;name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“\n GROSS SALARY = “&lt;&lt; GS;</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Int  main()</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employee e [5];</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for (int I=0 ; I&lt;5 ; I++)</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e [ I ] .getdata();</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for (I=0 ; I&lt;5 ; I++)</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e [ I ]. showdata();</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return 0;</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p>
                  </a:txBody>
                  <a:tcPr marT="45725" marB="45725" marR="91450" marL="9145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7"/>
          <p:cNvSpPr txBox="1"/>
          <p:nvPr>
            <p:ph type="title"/>
          </p:nvPr>
        </p:nvSpPr>
        <p:spPr>
          <a:xfrm>
            <a:off x="609918" y="294200"/>
            <a:ext cx="10728643" cy="590400"/>
          </a:xfrm>
          <a:prstGeom prst="rect">
            <a:avLst/>
          </a:prstGeom>
          <a:noFill/>
          <a:ln>
            <a:noFill/>
          </a:ln>
        </p:spPr>
        <p:txBody>
          <a:bodyPr anchorCtr="0" anchor="t" bIns="0" lIns="0" spcFirstLastPara="1" rIns="0" wrap="square" tIns="0">
            <a:noAutofit/>
          </a:bodyPr>
          <a:lstStyle/>
          <a:p>
            <a:pPr indent="-342900" lvl="0" marL="342900" rtl="0" algn="l">
              <a:lnSpc>
                <a:spcPct val="85000"/>
              </a:lnSpc>
              <a:spcBef>
                <a:spcPts val="0"/>
              </a:spcBef>
              <a:spcAft>
                <a:spcPts val="0"/>
              </a:spcAft>
              <a:buSzPts val="1400"/>
              <a:buNone/>
            </a:pPr>
            <a:r>
              <a:rPr b="1" lang="en-US" sz="1800">
                <a:latin typeface="Calibri"/>
                <a:ea typeface="Calibri"/>
                <a:cs typeface="Calibri"/>
                <a:sym typeface="Calibri"/>
              </a:rPr>
              <a:t>Write a program to create a class worker having data members as name and skill ( ‘plumber’ , ‘fitter’ etc). Accept this details for 5 workers and display the names of workers having skill as plumber</a:t>
            </a:r>
            <a:br>
              <a:rPr lang="en-US" sz="1800">
                <a:latin typeface="Calibri"/>
                <a:ea typeface="Calibri"/>
                <a:cs typeface="Calibri"/>
                <a:sym typeface="Calibri"/>
              </a:rPr>
            </a:br>
            <a:endParaRPr sz="1800">
              <a:latin typeface="Calibri"/>
              <a:ea typeface="Calibri"/>
              <a:cs typeface="Calibri"/>
              <a:sym typeface="Calibri"/>
            </a:endParaRPr>
          </a:p>
        </p:txBody>
      </p:sp>
      <p:graphicFrame>
        <p:nvGraphicFramePr>
          <p:cNvPr id="222" name="Google Shape;222;p37"/>
          <p:cNvGraphicFramePr/>
          <p:nvPr/>
        </p:nvGraphicFramePr>
        <p:xfrm>
          <a:off x="422031" y="1139484"/>
          <a:ext cx="3000000" cy="3000000"/>
        </p:xfrm>
        <a:graphic>
          <a:graphicData uri="http://schemas.openxmlformats.org/drawingml/2006/table">
            <a:tbl>
              <a:tblPr bandRow="1" firstRow="1">
                <a:noFill/>
                <a:tableStyleId>{41CD3A3E-7884-4C3A-A214-463A5E1E5B29}</a:tableStyleId>
              </a:tblPr>
              <a:tblGrid>
                <a:gridCol w="5744975"/>
                <a:gridCol w="5744975"/>
              </a:tblGrid>
              <a:tr h="5205050">
                <a:tc>
                  <a:txBody>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include &lt;iostream.h&gt;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include &lt;string.h&gt;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class worker</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private :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char name[40];</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char skill[40];</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public: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void accept ( void)</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“Enter name : “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cin &gt;&gt; name;</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cout &lt;&lt; “Enter skill”</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cin &gt;&gt; skill;</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void display (void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int i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i = strcmp ( skill , “plumber”);</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if (i == 0)</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 \n NAME = “ &lt;&lt; name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void main ( void)</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worker w [5];</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for ( int i=0 ; i&lt; 5 ; i++)</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w[ i  ] . accept();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cout &lt;&lt; “\n NAMES OF PLUMBERS ARE :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for ( int i=0 ; i&lt; 5 ; i++)</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    w[ i  ] . display();</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800" u="none" cap="none" strike="noStrike"/>
                    </a:p>
                  </a:txBody>
                  <a:tcPr marT="45725" marB="45725" marR="91450" marL="9145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2 :Write a C++ program to use array of given objects</a:t>
            </a:r>
            <a:endParaRPr/>
          </a:p>
        </p:txBody>
      </p:sp>
      <p:sp>
        <p:nvSpPr>
          <p:cNvPr id="146" name="Google Shape;146;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US"/>
              <a:t>   Chetashri Sachin Bhusari</a:t>
            </a:r>
            <a:endParaRPr/>
          </a:p>
        </p:txBody>
      </p:sp>
      <p:sp>
        <p:nvSpPr>
          <p:cNvPr id="147" name="Google Shape;147;p28"/>
          <p:cNvSpPr txBox="1"/>
          <p:nvPr>
            <p:ph idx="3" type="body"/>
          </p:nvPr>
        </p:nvSpPr>
        <p:spPr>
          <a:xfrm>
            <a:off x="1619436" y="6216649"/>
            <a:ext cx="5850143"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8 :student should able to understand array of objects with example.</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63" name="Google Shape;163;p30"/>
          <p:cNvGraphicFramePr/>
          <p:nvPr/>
        </p:nvGraphicFramePr>
        <p:xfrm>
          <a:off x="609600" y="1138238"/>
          <a:ext cx="3000000" cy="3000000"/>
        </p:xfrm>
        <a:graphic>
          <a:graphicData uri="http://schemas.openxmlformats.org/drawingml/2006/table">
            <a:tbl>
              <a:tblPr>
                <a:noFill/>
                <a:tableStyleId>{41CD3A3E-7884-4C3A-A214-463A5E1E5B29}</a:tableStyleId>
              </a:tblPr>
              <a:tblGrid>
                <a:gridCol w="225425"/>
                <a:gridCol w="4219775"/>
              </a:tblGrid>
              <a:tr h="429050">
                <a:tc>
                  <a:txBody>
                    <a:bodyPr/>
                    <a:lstStyle/>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1.</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50000"/>
                        </a:lnSpc>
                        <a:spcBef>
                          <a:spcPts val="0"/>
                        </a:spcBef>
                        <a:spcAft>
                          <a:spcPts val="0"/>
                        </a:spcAft>
                        <a:buClr>
                          <a:srgbClr val="000000"/>
                        </a:buClr>
                        <a:buSzPts val="1800"/>
                        <a:buFont typeface="Arial"/>
                        <a:buNone/>
                      </a:pPr>
                      <a:r>
                        <a:rPr b="0" lang="en-US" sz="1800" u="none" cap="none" strike="noStrike">
                          <a:solidFill>
                            <a:schemeClr val="lt1"/>
                          </a:solidFill>
                          <a:latin typeface="Inter-Regular"/>
                          <a:ea typeface="Inter-Regular"/>
                          <a:cs typeface="Inter-Regular"/>
                          <a:sym typeface="Inter-Regular"/>
                        </a:rPr>
                        <a:t> Array of objects</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4" name="Google Shape;164;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65" name="Google Shape;165;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6" name="Google Shape;166;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67" name="Google Shape;167;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US"/>
              <a:t>Array of objects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75" name="Google Shape;175;p31"/>
          <p:cNvGrpSpPr/>
          <p:nvPr/>
        </p:nvGrpSpPr>
        <p:grpSpPr>
          <a:xfrm>
            <a:off x="3878254" y="2823156"/>
            <a:ext cx="1565829" cy="1676018"/>
            <a:chOff x="1845196" y="1631650"/>
            <a:chExt cx="1565829" cy="1676018"/>
          </a:xfrm>
        </p:grpSpPr>
        <p:sp>
          <p:nvSpPr>
            <p:cNvPr id="176" name="Google Shape;176;p31"/>
            <p:cNvSpPr/>
            <p:nvPr/>
          </p:nvSpPr>
          <p:spPr>
            <a:xfrm>
              <a:off x="1845196" y="1631650"/>
              <a:ext cx="1565829" cy="1676018"/>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1"/>
            <p:cNvSpPr txBox="1"/>
            <p:nvPr/>
          </p:nvSpPr>
          <p:spPr>
            <a:xfrm>
              <a:off x="2074506" y="1877097"/>
              <a:ext cx="1107209" cy="1185124"/>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chemeClr val="lt1"/>
                  </a:solidFill>
                  <a:latin typeface="Calibri"/>
                  <a:ea typeface="Calibri"/>
                  <a:cs typeface="Calibri"/>
                  <a:sym typeface="Calibri"/>
                </a:rPr>
                <a:t>Concept Array of Objects</a:t>
              </a:r>
              <a:endParaRPr/>
            </a:p>
          </p:txBody>
        </p:sp>
      </p:grpSp>
      <p:grpSp>
        <p:nvGrpSpPr>
          <p:cNvPr id="178" name="Google Shape;178;p31"/>
          <p:cNvGrpSpPr/>
          <p:nvPr/>
        </p:nvGrpSpPr>
        <p:grpSpPr>
          <a:xfrm>
            <a:off x="6555544" y="2823045"/>
            <a:ext cx="1744395" cy="1631891"/>
            <a:chOff x="3497102" y="1761581"/>
            <a:chExt cx="2063289" cy="2065153"/>
          </a:xfrm>
        </p:grpSpPr>
        <p:sp>
          <p:nvSpPr>
            <p:cNvPr id="179" name="Google Shape;179;p31"/>
            <p:cNvSpPr/>
            <p:nvPr/>
          </p:nvSpPr>
          <p:spPr>
            <a:xfrm>
              <a:off x="3497102" y="1761581"/>
              <a:ext cx="2063289" cy="2065153"/>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31"/>
            <p:cNvSpPr txBox="1"/>
            <p:nvPr/>
          </p:nvSpPr>
          <p:spPr>
            <a:xfrm>
              <a:off x="3783169" y="2094100"/>
              <a:ext cx="1426542" cy="1332704"/>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chemeClr val="lt1"/>
                  </a:solidFill>
                  <a:latin typeface="Calibri"/>
                  <a:ea typeface="Calibri"/>
                  <a:cs typeface="Calibri"/>
                  <a:sym typeface="Calibri"/>
                </a:rPr>
                <a:t>Examples</a:t>
              </a:r>
              <a:endParaRPr b="0" i="0" sz="2000" u="none" cap="none" strike="noStrike">
                <a:solidFill>
                  <a:schemeClr val="lt1"/>
                </a:solidFill>
                <a:latin typeface="Calibri"/>
                <a:ea typeface="Calibri"/>
                <a:cs typeface="Calibri"/>
                <a:sym typeface="Calibri"/>
              </a:endParaRPr>
            </a:p>
          </p:txBody>
        </p:sp>
      </p:grpSp>
      <p:cxnSp>
        <p:nvCxnSpPr>
          <p:cNvPr id="181" name="Google Shape;181;p31"/>
          <p:cNvCxnSpPr>
            <a:endCxn id="179" idx="2"/>
          </p:cNvCxnSpPr>
          <p:nvPr/>
        </p:nvCxnSpPr>
        <p:spPr>
          <a:xfrm>
            <a:off x="5444344" y="3615291"/>
            <a:ext cx="1111200" cy="23700"/>
          </a:xfrm>
          <a:prstGeom prst="straightConnector1">
            <a:avLst/>
          </a:prstGeom>
          <a:noFill/>
          <a:ln cap="flat" cmpd="sng" w="9525">
            <a:solidFill>
              <a:schemeClr val="lt2"/>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187" name="Google Shape;187;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Understand concept of Array of objects</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Array of Objects</a:t>
            </a:r>
            <a:endParaRPr>
              <a:solidFill>
                <a:srgbClr val="FF0000"/>
              </a:solidFill>
            </a:endParaRPr>
          </a:p>
        </p:txBody>
      </p:sp>
      <p:sp>
        <p:nvSpPr>
          <p:cNvPr id="194" name="Google Shape;194;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400"/>
              </a:spcBef>
              <a:spcAft>
                <a:spcPts val="0"/>
              </a:spcAft>
              <a:buSzPts val="1400"/>
              <a:buFont typeface="Noto Sans Symbols"/>
              <a:buChar char="∙"/>
            </a:pPr>
            <a:r>
              <a:rPr lang="en-US">
                <a:latin typeface="Calibri"/>
                <a:ea typeface="Calibri"/>
                <a:cs typeface="Calibri"/>
                <a:sym typeface="Calibri"/>
              </a:rPr>
              <a:t>The way we can create an array of built in data types, we can also create an array of objects of user defined data type It is possible to have array of objects of class.</a:t>
            </a:r>
            <a:endParaRPr>
              <a:latin typeface="Calibri"/>
              <a:ea typeface="Calibri"/>
              <a:cs typeface="Calibri"/>
              <a:sym typeface="Calibri"/>
            </a:endParaRPr>
          </a:p>
          <a:p>
            <a:pPr indent="-342900" lvl="0" marL="342900" rtl="0" algn="l">
              <a:lnSpc>
                <a:spcPct val="100000"/>
              </a:lnSpc>
              <a:spcBef>
                <a:spcPts val="400"/>
              </a:spcBef>
              <a:spcAft>
                <a:spcPts val="0"/>
              </a:spcAft>
              <a:buSzPts val="1400"/>
              <a:buFont typeface="Noto Sans Symbols"/>
              <a:buChar char="∙"/>
            </a:pPr>
            <a:r>
              <a:rPr lang="en-US">
                <a:latin typeface="Calibri"/>
                <a:ea typeface="Calibri"/>
                <a:cs typeface="Calibri"/>
                <a:sym typeface="Calibri"/>
              </a:rPr>
              <a:t>Consider the following example</a:t>
            </a:r>
            <a:endParaRPr>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class employee</a:t>
            </a:r>
            <a:endParaRPr sz="20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   </a:t>
            </a:r>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int empcode;</a:t>
            </a:r>
            <a:endParaRPr sz="20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char name[40];</a:t>
            </a:r>
            <a:endParaRPr sz="20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public :</a:t>
            </a:r>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 void accept(void) ;</a:t>
            </a:r>
            <a:endParaRPr sz="20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 void display(void) ;</a:t>
            </a:r>
            <a:endParaRPr sz="20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sz="2000">
                <a:latin typeface="Calibri"/>
                <a:ea typeface="Calibri"/>
                <a:cs typeface="Calibri"/>
                <a:sym typeface="Calibri"/>
              </a:rPr>
              <a:t>};</a:t>
            </a:r>
            <a:endParaRPr sz="2000">
              <a:latin typeface="Calibri"/>
              <a:ea typeface="Calibri"/>
              <a:cs typeface="Calibri"/>
              <a:sym typeface="Calibri"/>
            </a:endParaRPr>
          </a:p>
        </p:txBody>
      </p:sp>
      <p:sp>
        <p:nvSpPr>
          <p:cNvPr id="195" name="Google Shape;195;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t/>
            </a:r>
            <a:endParaRPr/>
          </a:p>
        </p:txBody>
      </p:sp>
      <p:sp>
        <p:nvSpPr>
          <p:cNvPr id="201" name="Google Shape;201;p3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To declare an array of  4 employee objects we write.</a:t>
            </a:r>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Employee E[4]; 		// array of  4  employee</a:t>
            </a:r>
            <a:endParaRPr sz="1800">
              <a:latin typeface="Calibri"/>
              <a:ea typeface="Calibri"/>
              <a:cs typeface="Calibri"/>
              <a:sym typeface="Calibri"/>
            </a:endParaRPr>
          </a:p>
          <a:p>
            <a:pPr indent="-355600" lvl="0" marL="355600" rtl="0" algn="l">
              <a:lnSpc>
                <a:spcPct val="100000"/>
              </a:lnSpc>
              <a:spcBef>
                <a:spcPts val="400"/>
              </a:spcBef>
              <a:spcAft>
                <a:spcPts val="0"/>
              </a:spcAft>
              <a:buSzPts val="1400"/>
              <a:buNone/>
            </a:pPr>
            <a:r>
              <a:rPr lang="en-US" sz="1800">
                <a:latin typeface="Calibri"/>
                <a:ea typeface="Calibri"/>
                <a:cs typeface="Calibri"/>
                <a:sym typeface="Calibri"/>
              </a:rPr>
              <a:t>           E[ 0 ] 	   E[ 1 ] 		E [ 2 ]    	  	E [ 3 ] </a:t>
            </a:r>
            <a:endParaRPr/>
          </a:p>
          <a:p>
            <a:pPr indent="0" lvl="0" marL="139700" rtl="0" algn="l">
              <a:lnSpc>
                <a:spcPct val="100000"/>
              </a:lnSpc>
              <a:spcBef>
                <a:spcPts val="400"/>
              </a:spcBef>
              <a:spcAft>
                <a:spcPts val="0"/>
              </a:spcAft>
              <a:buSzPts val="1400"/>
              <a:buNone/>
            </a:pPr>
            <a:r>
              <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To access the member function of individual objects.</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E[0].accept();        // Invoking the accept() for E[0]</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E[1].accept();	      // Invoking the accept() for E[1]</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Using for loop we can access all the members as follows</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For ( int I=0 ; I&lt;4 ; I++)</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  E[ I ].accept();</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Calibri"/>
                <a:ea typeface="Calibri"/>
                <a:cs typeface="Calibri"/>
                <a:sym typeface="Calibri"/>
              </a:rPr>
              <a:t>}</a:t>
            </a:r>
            <a:endParaRPr sz="1800">
              <a:latin typeface="Calibri"/>
              <a:ea typeface="Calibri"/>
              <a:cs typeface="Calibri"/>
              <a:sym typeface="Calibri"/>
            </a:endParaRPr>
          </a:p>
          <a:p>
            <a:pPr indent="-228600" lvl="0" marL="457200" rtl="0" algn="l">
              <a:lnSpc>
                <a:spcPct val="100000"/>
              </a:lnSpc>
              <a:spcBef>
                <a:spcPts val="400"/>
              </a:spcBef>
              <a:spcAft>
                <a:spcPts val="0"/>
              </a:spcAft>
              <a:buClr>
                <a:schemeClr val="lt2"/>
              </a:buClr>
              <a:buSzPts val="1400"/>
              <a:buNone/>
            </a:pPr>
            <a:r>
              <a:t/>
            </a:r>
            <a:endParaRPr/>
          </a:p>
        </p:txBody>
      </p:sp>
      <p:pic>
        <p:nvPicPr>
          <p:cNvPr id="202" name="Google Shape;202;p34"/>
          <p:cNvPicPr preferRelativeResize="0"/>
          <p:nvPr/>
        </p:nvPicPr>
        <p:blipFill rotWithShape="1">
          <a:blip r:embed="rId3">
            <a:alphaModFix/>
          </a:blip>
          <a:srcRect b="0" l="0" r="0" t="0"/>
          <a:stretch/>
        </p:blipFill>
        <p:spPr>
          <a:xfrm>
            <a:off x="807013" y="2218464"/>
            <a:ext cx="5885714" cy="53333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